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89" r:id="rId3"/>
    <p:sldId id="286" r:id="rId4"/>
    <p:sldId id="273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3"/>
    <p:restoredTop sz="60533" autoAdjust="0"/>
  </p:normalViewPr>
  <p:slideViewPr>
    <p:cSldViewPr snapToGrid="0" snapToObjects="1">
      <p:cViewPr varScale="1">
        <p:scale>
          <a:sx n="67" d="100"/>
          <a:sy n="67" d="100"/>
        </p:scale>
        <p:origin x="302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E03CA-48B6-4C46-AB21-DBBF0FB3A86B}" type="datetimeFigureOut">
              <a:rPr lang="en-NZ" smtClean="0"/>
              <a:t>12/08/2025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F6FCD-C6FB-45DB-A55C-96C891711E5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7957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1 – Title &amp; Introduction (1 min 30 sec)</a:t>
            </a:r>
          </a:p>
          <a:p>
            <a:r>
              <a:rPr lang="en-US" dirty="0"/>
              <a:t>Hello everyone.</a:t>
            </a:r>
          </a:p>
          <a:p>
            <a:endParaRPr lang="en-US" dirty="0"/>
          </a:p>
          <a:p>
            <a:r>
              <a:rPr lang="en-US" dirty="0"/>
              <a:t>My name is Vajiranath Sudusinghe. I’m from Sri Lanka, and I recently finished my Master’s in Applied Data Science at the University of Canterbury.</a:t>
            </a:r>
          </a:p>
          <a:p>
            <a:endParaRPr lang="en-US" dirty="0"/>
          </a:p>
          <a:p>
            <a:r>
              <a:rPr lang="en-US" dirty="0"/>
              <a:t>This is my internship research project:</a:t>
            </a:r>
          </a:p>
          <a:p>
            <a:r>
              <a:rPr lang="en-US" dirty="0"/>
              <a:t>“Extracting historical flood impacts from unstructured data using Large Language Models.”</a:t>
            </a:r>
          </a:p>
          <a:p>
            <a:endParaRPr lang="en-US" dirty="0"/>
          </a:p>
          <a:p>
            <a:r>
              <a:rPr lang="en-US" dirty="0"/>
              <a:t>Now, some of you may not be from a technical background. So let me explain two quick things.</a:t>
            </a:r>
          </a:p>
          <a:p>
            <a:endParaRPr lang="en-US" dirty="0"/>
          </a:p>
          <a:p>
            <a:r>
              <a:rPr lang="en-US" dirty="0"/>
              <a:t>Unstructured data means data that is not organized—like newspaper articles, where useful information is hidden in long text.</a:t>
            </a:r>
          </a:p>
          <a:p>
            <a:endParaRPr lang="en-US" dirty="0"/>
          </a:p>
          <a:p>
            <a:r>
              <a:rPr lang="en-US" dirty="0"/>
              <a:t>Large Language Models or LLMs—like ChatGPT—are powerful AI systems.</a:t>
            </a:r>
          </a:p>
          <a:p>
            <a:r>
              <a:rPr lang="en-US" dirty="0"/>
              <a:t>They can understand language, summarize it, and even extract useful facts.</a:t>
            </a:r>
          </a:p>
          <a:p>
            <a:endParaRPr lang="en-US" dirty="0"/>
          </a:p>
          <a:p>
            <a:r>
              <a:rPr lang="en-US" dirty="0"/>
              <a:t>In this project, I used these tools to collect and organize information about past flood events in New Zealand.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F6FCD-C6FB-45DB-A55C-96C891711E5F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834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E46B3-EB27-6F5F-948B-F89FC4F37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EA143E-D814-F379-3372-EB7D23003A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03616-4B70-5A0D-7384-6FB409EFE7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2 – Why This Project? (2 min)</a:t>
            </a:r>
          </a:p>
          <a:p>
            <a:r>
              <a:rPr lang="en-US" dirty="0"/>
              <a:t>Floods are one of New Zealand’s most common and serious natural disasters.</a:t>
            </a:r>
          </a:p>
          <a:p>
            <a:endParaRPr lang="en-US" dirty="0"/>
          </a:p>
          <a:p>
            <a:r>
              <a:rPr lang="en-US" dirty="0"/>
              <a:t>After a flood, we often want to ask:</a:t>
            </a:r>
          </a:p>
          <a:p>
            <a:endParaRPr lang="en-US" dirty="0"/>
          </a:p>
          <a:p>
            <a:r>
              <a:rPr lang="en-US" b="1" dirty="0"/>
              <a:t>What areas were affected?</a:t>
            </a:r>
          </a:p>
          <a:p>
            <a:endParaRPr lang="en-US" b="1" dirty="0"/>
          </a:p>
          <a:p>
            <a:r>
              <a:rPr lang="en-US" b="1" dirty="0"/>
              <a:t>What kind of damage happened?</a:t>
            </a:r>
          </a:p>
          <a:p>
            <a:endParaRPr lang="en-US" b="1" dirty="0"/>
          </a:p>
          <a:p>
            <a:r>
              <a:rPr lang="en-US" b="1" dirty="0"/>
              <a:t>When did it occur?</a:t>
            </a:r>
          </a:p>
          <a:p>
            <a:endParaRPr lang="en-US" dirty="0"/>
          </a:p>
          <a:p>
            <a:r>
              <a:rPr lang="en-US" dirty="0"/>
              <a:t>But there is no single place to find all this information.</a:t>
            </a:r>
          </a:p>
          <a:p>
            <a:endParaRPr lang="en-US" dirty="0"/>
          </a:p>
          <a:p>
            <a:r>
              <a:rPr lang="en-US" dirty="0"/>
              <a:t>The data is scattered—in newspapers, local websites, and reports.</a:t>
            </a:r>
          </a:p>
          <a:p>
            <a:r>
              <a:rPr lang="en-US" dirty="0"/>
              <a:t>This makes it hard for emergency teams and government agencies to learn from the past.</a:t>
            </a:r>
          </a:p>
          <a:p>
            <a:endParaRPr lang="en-US" dirty="0"/>
          </a:p>
          <a:p>
            <a:r>
              <a:rPr lang="en-US" dirty="0"/>
              <a:t>That’s why our goal was to build a central dataset of past flood impacts.</a:t>
            </a:r>
          </a:p>
          <a:p>
            <a:endParaRPr lang="en-US" dirty="0"/>
          </a:p>
          <a:p>
            <a:r>
              <a:rPr lang="en-US" dirty="0"/>
              <a:t>For each flood, we wanted to find:</a:t>
            </a:r>
          </a:p>
          <a:p>
            <a:endParaRPr lang="en-US" dirty="0"/>
          </a:p>
          <a:p>
            <a:r>
              <a:rPr lang="en-US" dirty="0"/>
              <a:t>The date,</a:t>
            </a:r>
          </a:p>
          <a:p>
            <a:endParaRPr lang="en-US" dirty="0"/>
          </a:p>
          <a:p>
            <a:r>
              <a:rPr lang="en-US" dirty="0"/>
              <a:t>The location,</a:t>
            </a:r>
          </a:p>
          <a:p>
            <a:endParaRPr lang="en-US" dirty="0"/>
          </a:p>
          <a:p>
            <a:r>
              <a:rPr lang="en-US" dirty="0"/>
              <a:t>And the type of impact—like homes flooded or roads closed.</a:t>
            </a:r>
          </a:p>
          <a:p>
            <a:endParaRPr lang="en-US" dirty="0"/>
          </a:p>
          <a:p>
            <a:r>
              <a:rPr lang="en-US" dirty="0"/>
              <a:t>We used NIWA’s weather event records to identify the major flood events.</a:t>
            </a:r>
          </a:p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D5792-85F6-1A52-4FC5-AC6D454D2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F6FCD-C6FB-45DB-A55C-96C891711E5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5889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3 – How We Did It (1 min 30 sec)</a:t>
            </a:r>
          </a:p>
          <a:p>
            <a:r>
              <a:rPr lang="en-US" dirty="0"/>
              <a:t>To collect the articles, we used a tool called </a:t>
            </a:r>
            <a:r>
              <a:rPr lang="en-US" dirty="0" err="1"/>
              <a:t>DigitalNZ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This is a service by the National Library of New Zealand.</a:t>
            </a:r>
          </a:p>
          <a:p>
            <a:r>
              <a:rPr lang="en-US" dirty="0"/>
              <a:t>It contains archives of old newspapers, magazines, and documents.</a:t>
            </a:r>
          </a:p>
          <a:p>
            <a:endParaRPr lang="en-US" dirty="0"/>
          </a:p>
          <a:p>
            <a:r>
              <a:rPr lang="en-US" dirty="0"/>
              <a:t>We used their API to search and download articles related to floods.</a:t>
            </a:r>
          </a:p>
          <a:p>
            <a:endParaRPr lang="en-US" dirty="0"/>
          </a:p>
          <a:p>
            <a:r>
              <a:rPr lang="en-US" dirty="0"/>
              <a:t>Then we used ChatGPT, a Large Language Model, to read these articles and extract information.</a:t>
            </a:r>
          </a:p>
          <a:p>
            <a:endParaRPr lang="en-US" dirty="0"/>
          </a:p>
          <a:p>
            <a:r>
              <a:rPr lang="en-US" dirty="0"/>
              <a:t>For example, the AI looked at a news article and found things like:</a:t>
            </a:r>
          </a:p>
          <a:p>
            <a:endParaRPr lang="en-US" dirty="0"/>
          </a:p>
          <a:p>
            <a:r>
              <a:rPr lang="en-US" b="1" dirty="0"/>
              <a:t>The date of the flood,</a:t>
            </a:r>
          </a:p>
          <a:p>
            <a:endParaRPr lang="en-US" b="1" dirty="0"/>
          </a:p>
          <a:p>
            <a:r>
              <a:rPr lang="en-US" b="1" dirty="0"/>
              <a:t>The region, and</a:t>
            </a:r>
          </a:p>
          <a:p>
            <a:endParaRPr lang="en-US" b="1" dirty="0"/>
          </a:p>
          <a:p>
            <a:r>
              <a:rPr lang="en-US" b="1" dirty="0"/>
              <a:t>The description of the impact.</a:t>
            </a:r>
          </a:p>
          <a:p>
            <a:endParaRPr lang="en-US" dirty="0"/>
          </a:p>
          <a:p>
            <a:r>
              <a:rPr lang="en-US" dirty="0"/>
              <a:t>We also checked these outputs with NIWA data, to confirm the event and location.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F6FCD-C6FB-45DB-A55C-96C891711E5F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4957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4 – Organizing the Data (45 sec)</a:t>
            </a:r>
          </a:p>
          <a:p>
            <a:endParaRPr lang="en-US" dirty="0"/>
          </a:p>
          <a:p>
            <a:r>
              <a:rPr lang="en-US" dirty="0"/>
              <a:t>The AI gave its answers in a format called JSON—which is like structured text that computers understand.</a:t>
            </a:r>
          </a:p>
          <a:p>
            <a:endParaRPr lang="en-US" dirty="0"/>
          </a:p>
          <a:p>
            <a:r>
              <a:rPr lang="en-US" dirty="0"/>
              <a:t>I stored these in a PostgreSQL database.</a:t>
            </a:r>
          </a:p>
          <a:p>
            <a:endParaRPr lang="en-US" dirty="0"/>
          </a:p>
          <a:p>
            <a:r>
              <a:rPr lang="en-US" dirty="0"/>
              <a:t>For example, I stored the impact statement, and also separated fields like the location, event date, and type of impact.</a:t>
            </a:r>
          </a:p>
          <a:p>
            <a:endParaRPr lang="en-US" dirty="0"/>
          </a:p>
          <a:p>
            <a:r>
              <a:rPr lang="en-US" dirty="0"/>
              <a:t>This made the data searchable and easy to analyze.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F6FCD-C6FB-45DB-A55C-96C891711E5F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1099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5 – Key Takeaways (1 min 15 sec)</a:t>
            </a:r>
          </a:p>
          <a:p>
            <a:endParaRPr lang="en-US" dirty="0"/>
          </a:p>
          <a:p>
            <a:r>
              <a:rPr lang="en-US" dirty="0"/>
              <a:t>There are four main things I learned:</a:t>
            </a:r>
          </a:p>
          <a:p>
            <a:endParaRPr lang="en-US" dirty="0"/>
          </a:p>
          <a:p>
            <a:r>
              <a:rPr lang="en-US" dirty="0"/>
              <a:t>It is important to build a flood impact dataset for New Zealand—so we can respond better in the future.</a:t>
            </a:r>
          </a:p>
          <a:p>
            <a:endParaRPr lang="en-US" dirty="0"/>
          </a:p>
          <a:p>
            <a:r>
              <a:rPr lang="en-US" dirty="0"/>
              <a:t>I used Python and API workflows to extract and process the data.</a:t>
            </a:r>
          </a:p>
          <a:p>
            <a:endParaRPr lang="en-US" dirty="0"/>
          </a:p>
          <a:p>
            <a:r>
              <a:rPr lang="en-US" dirty="0"/>
              <a:t>This is a real example of how AI tools like ChatGPT can be used to solve practical problems—not just for chatting.</a:t>
            </a:r>
          </a:p>
          <a:p>
            <a:endParaRPr lang="en-US" dirty="0"/>
          </a:p>
          <a:p>
            <a:r>
              <a:rPr lang="en-US" dirty="0"/>
              <a:t>Finally, I learned about prompt engineering—which means how to give good instructions to the AI, so it gives accurate answers.</a:t>
            </a:r>
          </a:p>
          <a:p>
            <a:endParaRPr lang="en-US" dirty="0"/>
          </a:p>
          <a:p>
            <a:r>
              <a:rPr lang="en-US" dirty="0"/>
              <a:t>Thank you for listening. I’d be happy to answer any questions.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F6FCD-C6FB-45DB-A55C-96C891711E5F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734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1031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34" name="Freeform: Shape 1033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656480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6" name="Freeform: Shape 1035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2493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822" y="1069848"/>
            <a:ext cx="4289657" cy="3291637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Extracting Historical Flood Impacts From Unstructured Data Using Large Language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593" y="4751621"/>
            <a:ext cx="3760273" cy="120814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/>
              <a:t>Research Internship: </a:t>
            </a:r>
            <a:r>
              <a:rPr lang="en-US" sz="1600" dirty="0" err="1"/>
              <a:t>CrisisLab</a:t>
            </a:r>
            <a:r>
              <a:rPr lang="en-US" sz="1600" dirty="0"/>
              <a:t>, JCDR, Massey University</a:t>
            </a:r>
          </a:p>
          <a:p>
            <a:pPr algn="l">
              <a:lnSpc>
                <a:spcPct val="90000"/>
              </a:lnSpc>
            </a:pPr>
            <a:r>
              <a:rPr lang="en-US" sz="1600" dirty="0"/>
              <a:t>Presenter: Vajiranath Sudusinghe</a:t>
            </a:r>
          </a:p>
          <a:p>
            <a:pPr algn="l">
              <a:lnSpc>
                <a:spcPct val="90000"/>
              </a:lnSpc>
            </a:pPr>
            <a:r>
              <a:rPr lang="en-US" sz="1600" dirty="0"/>
              <a:t>Date: 31-JUL-2025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642BD5D9-89A2-0D5B-E5BE-D72C2316C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24" y="6016789"/>
            <a:ext cx="1095382" cy="75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" name="Rectangle 103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546920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DB94A1F4-DDB6-9384-7EFD-52C38BC6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4390" y="6072775"/>
            <a:ext cx="1331349" cy="72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close-up of a sign&#10;&#10;Description automatically generated">
            <a:extLst>
              <a:ext uri="{FF2B5EF4-FFF2-40B4-BE49-F238E27FC236}">
                <a16:creationId xmlns:a16="http://schemas.microsoft.com/office/drawing/2014/main" id="{4B89B0C5-1567-1A16-20A5-3F1F5A731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57" y="6186193"/>
            <a:ext cx="2497245" cy="537709"/>
          </a:xfrm>
          <a:prstGeom prst="rect">
            <a:avLst/>
          </a:prstGeom>
        </p:spPr>
      </p:pic>
      <p:pic>
        <p:nvPicPr>
          <p:cNvPr id="10" name="Picture 9" descr="A flooded area with houses and a river&#10;&#10;Description automatically generated with medium confidence">
            <a:extLst>
              <a:ext uri="{FF2B5EF4-FFF2-40B4-BE49-F238E27FC236}">
                <a16:creationId xmlns:a16="http://schemas.microsoft.com/office/drawing/2014/main" id="{7F83C694-2175-3846-0128-BA15478E5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153210"/>
            <a:ext cx="4222102" cy="4222102"/>
          </a:xfrm>
          <a:prstGeom prst="rect">
            <a:avLst/>
          </a:prstGeom>
        </p:spPr>
      </p:pic>
      <p:pic>
        <p:nvPicPr>
          <p:cNvPr id="5" name="Picture 4" descr="A red and white logo&#10;&#10;AI-generated content may be incorrect.">
            <a:extLst>
              <a:ext uri="{FF2B5EF4-FFF2-40B4-BE49-F238E27FC236}">
                <a16:creationId xmlns:a16="http://schemas.microsoft.com/office/drawing/2014/main" id="{1BC3211C-136C-8E4C-F5AD-E595341738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3292" y="4809878"/>
            <a:ext cx="1179873" cy="9863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70179-A547-C398-BDFC-7AF8B5490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799AA93D-D506-E1C1-B399-B896B15C1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F9C4C-BEBF-7B24-BDCA-D527D4DA8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n-NZ" sz="2000" dirty="0"/>
              <a:t>Flood Impacts Datasets in New Zealand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0C43841-5CE6-DD66-9766-A9F57557E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9C3B159-0BFD-2E4B-E1C0-B4196C700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C9CDA41-F201-9809-1EE1-D1B94BF2006D}"/>
              </a:ext>
            </a:extLst>
          </p:cNvPr>
          <p:cNvGrpSpPr/>
          <p:nvPr/>
        </p:nvGrpSpPr>
        <p:grpSpPr>
          <a:xfrm>
            <a:off x="4420045" y="1554816"/>
            <a:ext cx="4257230" cy="5240801"/>
            <a:chOff x="4420045" y="1554816"/>
            <a:chExt cx="4257230" cy="524080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B2938EA-BBD1-6A81-A78E-428182B00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0045" y="1554816"/>
              <a:ext cx="4257230" cy="2798117"/>
            </a:xfrm>
            <a:prstGeom prst="rect">
              <a:avLst/>
            </a:prstGeom>
          </p:spPr>
        </p:pic>
        <p:pic>
          <p:nvPicPr>
            <p:cNvPr id="1026" name="Picture 2" descr="The Ashburton River this afternoon.">
              <a:extLst>
                <a:ext uri="{FF2B5EF4-FFF2-40B4-BE49-F238E27FC236}">
                  <a16:creationId xmlns:a16="http://schemas.microsoft.com/office/drawing/2014/main" id="{06214CF9-32A8-1D9D-B62F-63341A10AB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743" y="4382558"/>
              <a:ext cx="1798807" cy="1198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What caused the Canterbury flood? Three questions answered - Big World News">
              <a:extLst>
                <a:ext uri="{FF2B5EF4-FFF2-40B4-BE49-F238E27FC236}">
                  <a16:creationId xmlns:a16="http://schemas.microsoft.com/office/drawing/2014/main" id="{C9C98FBA-C3F7-21C8-6F3F-67A76EEA31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0552" y="4376466"/>
              <a:ext cx="1798805" cy="11982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Newport Street in the Christchurch suburb of Avondale had been badly flooded">
              <a:extLst>
                <a:ext uri="{FF2B5EF4-FFF2-40B4-BE49-F238E27FC236}">
                  <a16:creationId xmlns:a16="http://schemas.microsoft.com/office/drawing/2014/main" id="{363B21A4-2A0D-AFE4-9DAF-816307BDA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743" y="5598285"/>
              <a:ext cx="1798807" cy="1197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Police using a small boat rescue a resident from a flooded property in Meeanee in Napier">
              <a:extLst>
                <a:ext uri="{FF2B5EF4-FFF2-40B4-BE49-F238E27FC236}">
                  <a16:creationId xmlns:a16="http://schemas.microsoft.com/office/drawing/2014/main" id="{A6D6B454-DD95-2640-FB2E-33D9FCB81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8771" y="5598286"/>
              <a:ext cx="1800111" cy="1197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6AF0F8B-5E3A-3CDF-F0AC-900C589C9108}"/>
              </a:ext>
            </a:extLst>
          </p:cNvPr>
          <p:cNvSpPr txBox="1"/>
          <p:nvPr/>
        </p:nvSpPr>
        <p:spPr>
          <a:xfrm>
            <a:off x="150236" y="3158642"/>
            <a:ext cx="4560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400" b="1" dirty="0"/>
              <a:t>Objective:</a:t>
            </a:r>
          </a:p>
          <a:p>
            <a:endParaRPr lang="en-NZ" sz="2400" b="1" dirty="0"/>
          </a:p>
          <a:p>
            <a:r>
              <a:rPr lang="en-NZ" sz="2400" dirty="0"/>
              <a:t>Develop a comprehensive dataset of historical flood impacts linking to weather events</a:t>
            </a:r>
          </a:p>
        </p:txBody>
      </p:sp>
    </p:spTree>
    <p:extLst>
      <p:ext uri="{BB962C8B-B14F-4D97-AF65-F5344CB8AC3E}">
        <p14:creationId xmlns:p14="http://schemas.microsoft.com/office/powerpoint/2010/main" val="3853223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3EA06-242B-2C0C-32E1-25BB7D5B3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AA701559-23EE-ACBD-F175-8DB02126A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05562C-7304-C96B-8965-CAF7585F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n-NZ" sz="2000" dirty="0"/>
              <a:t>Methodology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7F80E2A-A8D5-7DE5-89B8-E033D7109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375DACA-2A90-69FF-C3EB-7B0A1D6D7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92B9BC1-80A6-4317-1192-7353BBDAA0B6}"/>
              </a:ext>
            </a:extLst>
          </p:cNvPr>
          <p:cNvCxnSpPr>
            <a:cxnSpLocks/>
          </p:cNvCxnSpPr>
          <p:nvPr/>
        </p:nvCxnSpPr>
        <p:spPr>
          <a:xfrm>
            <a:off x="4169637" y="4914900"/>
            <a:ext cx="0" cy="517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logo of a database&#10;&#10;AI-generated content may be incorrect.">
            <a:extLst>
              <a:ext uri="{FF2B5EF4-FFF2-40B4-BE49-F238E27FC236}">
                <a16:creationId xmlns:a16="http://schemas.microsoft.com/office/drawing/2014/main" id="{73B5C202-4E61-5EB2-8AAD-68C403657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4754" y="5525666"/>
            <a:ext cx="931716" cy="997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2F692-AAD2-CCE5-F4CC-B25286CA302A}"/>
              </a:ext>
            </a:extLst>
          </p:cNvPr>
          <p:cNvSpPr txBox="1"/>
          <p:nvPr/>
        </p:nvSpPr>
        <p:spPr>
          <a:xfrm>
            <a:off x="5084869" y="5800034"/>
            <a:ext cx="223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Flood Impact Dataset</a:t>
            </a:r>
          </a:p>
          <a:p>
            <a:endParaRPr lang="en-NZ" dirty="0"/>
          </a:p>
        </p:txBody>
      </p:sp>
      <p:pic>
        <p:nvPicPr>
          <p:cNvPr id="7" name="Picture 6" descr="A logo with text above it&#10;&#10;AI-generated content may be incorrect.">
            <a:extLst>
              <a:ext uri="{FF2B5EF4-FFF2-40B4-BE49-F238E27FC236}">
                <a16:creationId xmlns:a16="http://schemas.microsoft.com/office/drawing/2014/main" id="{B26AE7FF-0EBC-10DA-22EF-F7B371BE6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5145" y="3981203"/>
            <a:ext cx="1943653" cy="8459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FB4B6B-8F84-00FE-8513-E2B4F5A85147}"/>
              </a:ext>
            </a:extLst>
          </p:cNvPr>
          <p:cNvSpPr txBox="1"/>
          <p:nvPr/>
        </p:nvSpPr>
        <p:spPr>
          <a:xfrm>
            <a:off x="-2915" y="1857993"/>
            <a:ext cx="1745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dirty="0"/>
              <a:t>Historical Flood News Articles</a:t>
            </a:r>
          </a:p>
          <a:p>
            <a:pPr algn="ctr"/>
            <a:endParaRPr lang="en-NZ" sz="1400" dirty="0"/>
          </a:p>
        </p:txBody>
      </p:sp>
      <p:pic>
        <p:nvPicPr>
          <p:cNvPr id="12" name="Picture 11" descr="A newspaper with a sign on it&#10;&#10;AI-generated content may be incorrect.">
            <a:extLst>
              <a:ext uri="{FF2B5EF4-FFF2-40B4-BE49-F238E27FC236}">
                <a16:creationId xmlns:a16="http://schemas.microsoft.com/office/drawing/2014/main" id="{2F78924E-BA5B-4C05-A0B9-9BDDD2C77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9253" y="1681097"/>
            <a:ext cx="1397442" cy="1411511"/>
          </a:xfrm>
          <a:prstGeom prst="rect">
            <a:avLst/>
          </a:prstGeom>
        </p:spPr>
      </p:pic>
      <p:pic>
        <p:nvPicPr>
          <p:cNvPr id="15" name="Picture 14" descr="A close-up of a logo&#10;&#10;AI-generated content may be incorrect.">
            <a:extLst>
              <a:ext uri="{FF2B5EF4-FFF2-40B4-BE49-F238E27FC236}">
                <a16:creationId xmlns:a16="http://schemas.microsoft.com/office/drawing/2014/main" id="{36E4AB95-E944-1FAB-94E9-B9B56F48BE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6729" y="3512327"/>
            <a:ext cx="1059421" cy="227644"/>
          </a:xfrm>
          <a:prstGeom prst="rect">
            <a:avLst/>
          </a:prstGeom>
        </p:spPr>
      </p:pic>
      <p:pic>
        <p:nvPicPr>
          <p:cNvPr id="26" name="Picture 25" descr="A blue circle with a logo&#10;&#10;AI-generated content may be incorrect.">
            <a:extLst>
              <a:ext uri="{FF2B5EF4-FFF2-40B4-BE49-F238E27FC236}">
                <a16:creationId xmlns:a16="http://schemas.microsoft.com/office/drawing/2014/main" id="{F9C13101-4674-253C-F92E-AC407F16A2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5365" y="2009414"/>
            <a:ext cx="2087974" cy="117448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56D3202-C4C9-F533-D25F-66A16E2CA949}"/>
              </a:ext>
            </a:extLst>
          </p:cNvPr>
          <p:cNvSpPr txBox="1"/>
          <p:nvPr/>
        </p:nvSpPr>
        <p:spPr>
          <a:xfrm>
            <a:off x="6318733" y="2330900"/>
            <a:ext cx="2006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600" dirty="0"/>
              <a:t>Historical Weather Events Data</a:t>
            </a:r>
          </a:p>
          <a:p>
            <a:endParaRPr lang="en-NZ" sz="1600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499C1C9-D5C5-D451-3C5E-CDF6990348A7}"/>
              </a:ext>
            </a:extLst>
          </p:cNvPr>
          <p:cNvCxnSpPr>
            <a:cxnSpLocks/>
          </p:cNvCxnSpPr>
          <p:nvPr/>
        </p:nvCxnSpPr>
        <p:spPr>
          <a:xfrm flipH="1">
            <a:off x="4442841" y="3171825"/>
            <a:ext cx="476986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5EB5A6B-88F3-170B-FEB2-CF7F330DB35E}"/>
              </a:ext>
            </a:extLst>
          </p:cNvPr>
          <p:cNvCxnSpPr>
            <a:cxnSpLocks/>
          </p:cNvCxnSpPr>
          <p:nvPr/>
        </p:nvCxnSpPr>
        <p:spPr>
          <a:xfrm>
            <a:off x="3301295" y="3171825"/>
            <a:ext cx="476986" cy="685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69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39037-2C2C-2BCA-5186-E03BDA67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7A6F28A-6A60-2174-38DC-904A58655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182A61-F062-BD1F-AEBE-B86B2708C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n-NZ" sz="2000" dirty="0"/>
              <a:t>Results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917657-9226-DA55-2AFD-675BB0880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BC976C-B0DE-8D06-4943-40FFB4A3D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A7E92-E27B-BF54-C740-9D6BBEDB3CAB}"/>
              </a:ext>
            </a:extLst>
          </p:cNvPr>
          <p:cNvGrpSpPr/>
          <p:nvPr/>
        </p:nvGrpSpPr>
        <p:grpSpPr>
          <a:xfrm>
            <a:off x="327659" y="2477722"/>
            <a:ext cx="8359141" cy="3154982"/>
            <a:chOff x="632079" y="4510689"/>
            <a:chExt cx="7645147" cy="215216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25737F-8D94-CFAC-D418-FAF090899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725" y="4816904"/>
              <a:ext cx="7582501" cy="184594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17AB91-5930-D3D7-DEB2-FA57A36B4119}"/>
                </a:ext>
              </a:extLst>
            </p:cNvPr>
            <p:cNvSpPr txBox="1"/>
            <p:nvPr/>
          </p:nvSpPr>
          <p:spPr>
            <a:xfrm>
              <a:off x="632079" y="4510689"/>
              <a:ext cx="15258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100" b="1" dirty="0"/>
                <a:t>LLM Output</a:t>
              </a:r>
            </a:p>
            <a:p>
              <a:endParaRPr lang="en-NZ" sz="1100" b="1" dirty="0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9FAC433-EA07-21F6-221D-EDF2A418E38A}"/>
              </a:ext>
            </a:extLst>
          </p:cNvPr>
          <p:cNvSpPr/>
          <p:nvPr/>
        </p:nvSpPr>
        <p:spPr>
          <a:xfrm>
            <a:off x="1261872" y="4910328"/>
            <a:ext cx="706653" cy="722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DE0EBC-56D7-0CF8-B236-E39CC1501071}"/>
              </a:ext>
            </a:extLst>
          </p:cNvPr>
          <p:cNvCxnSpPr>
            <a:cxnSpLocks/>
            <a:stCxn id="3" idx="4"/>
          </p:cNvCxnSpPr>
          <p:nvPr/>
        </p:nvCxnSpPr>
        <p:spPr>
          <a:xfrm flipH="1">
            <a:off x="1615198" y="5632704"/>
            <a:ext cx="1" cy="4345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FD7C5A0-B2A3-8263-1032-80D6E6AF00F9}"/>
              </a:ext>
            </a:extLst>
          </p:cNvPr>
          <p:cNvSpPr/>
          <p:nvPr/>
        </p:nvSpPr>
        <p:spPr>
          <a:xfrm>
            <a:off x="2520696" y="3078905"/>
            <a:ext cx="844296" cy="7223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EC8142A-85E6-F8CD-B884-2604FA1D5433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942844" y="2602689"/>
            <a:ext cx="0" cy="4762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8E6025E-6501-E350-D7B9-77007CE4B244}"/>
              </a:ext>
            </a:extLst>
          </p:cNvPr>
          <p:cNvSpPr txBox="1"/>
          <p:nvPr/>
        </p:nvSpPr>
        <p:spPr>
          <a:xfrm>
            <a:off x="327659" y="5813836"/>
            <a:ext cx="997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Location String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15A9F-68DA-2BB3-62D1-21F7EA68AEE5}"/>
              </a:ext>
            </a:extLst>
          </p:cNvPr>
          <p:cNvSpPr txBox="1"/>
          <p:nvPr/>
        </p:nvSpPr>
        <p:spPr>
          <a:xfrm>
            <a:off x="1913661" y="1949702"/>
            <a:ext cx="156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Impact statements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2B327C89-D884-0797-81FB-6D273E8AE213}"/>
              </a:ext>
            </a:extLst>
          </p:cNvPr>
          <p:cNvSpPr/>
          <p:nvPr/>
        </p:nvSpPr>
        <p:spPr>
          <a:xfrm rot="5400000">
            <a:off x="6675871" y="4043089"/>
            <a:ext cx="336338" cy="363065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BEF974-EC12-4753-0032-5DEA83828995}"/>
              </a:ext>
            </a:extLst>
          </p:cNvPr>
          <p:cNvSpPr txBox="1"/>
          <p:nvPr/>
        </p:nvSpPr>
        <p:spPr>
          <a:xfrm>
            <a:off x="5939578" y="6104344"/>
            <a:ext cx="248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Structured locations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94569ED-6E9B-4596-F6E9-8D210A819818}"/>
              </a:ext>
            </a:extLst>
          </p:cNvPr>
          <p:cNvSpPr txBox="1"/>
          <p:nvPr/>
        </p:nvSpPr>
        <p:spPr>
          <a:xfrm>
            <a:off x="3277393" y="2025991"/>
            <a:ext cx="54094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dirty="0"/>
              <a:t>"{""</a:t>
            </a:r>
            <a:r>
              <a:rPr lang="en-NZ" sz="1050" i="1" dirty="0"/>
              <a:t>Almost the entire town of 1600 people was evacuated after the </a:t>
            </a:r>
            <a:r>
              <a:rPr lang="en-NZ" sz="1050" i="1" dirty="0" err="1"/>
              <a:t>Rangitāiki</a:t>
            </a:r>
            <a:r>
              <a:rPr lang="en-NZ" sz="1050" i="1" dirty="0"/>
              <a:t> River burst its </a:t>
            </a:r>
            <a:r>
              <a:rPr lang="en-NZ" sz="1050" i="1" dirty="0" err="1"/>
              <a:t>banks."",""Residents</a:t>
            </a:r>
            <a:r>
              <a:rPr lang="en-NZ" sz="1050" i="1" dirty="0"/>
              <a:t> will need ongoing support for some </a:t>
            </a:r>
            <a:r>
              <a:rPr lang="en-NZ" sz="1050" i="1" dirty="0" err="1"/>
              <a:t>time."",""Floodwaters</a:t>
            </a:r>
            <a:r>
              <a:rPr lang="en-NZ" sz="1050" i="1" dirty="0"/>
              <a:t> surged through the town after days of heavy rain that caused </a:t>
            </a:r>
            <a:r>
              <a:rPr lang="en-NZ" sz="1050" i="1" dirty="0" err="1"/>
              <a:t>flooding"",slips,""power</a:t>
            </a:r>
            <a:r>
              <a:rPr lang="en-NZ" sz="1050" i="1" dirty="0"/>
              <a:t> cuts and road closures</a:t>
            </a:r>
            <a:r>
              <a:rPr lang="en-NZ" sz="1050" dirty="0"/>
              <a:t>.""}"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903241-EF96-6A7C-72D0-13D2DE6B466C}"/>
              </a:ext>
            </a:extLst>
          </p:cNvPr>
          <p:cNvSpPr txBox="1"/>
          <p:nvPr/>
        </p:nvSpPr>
        <p:spPr>
          <a:xfrm>
            <a:off x="1139391" y="6114178"/>
            <a:ext cx="4572000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050" i="1" dirty="0"/>
              <a:t>"{'river': None, '</a:t>
            </a:r>
            <a:r>
              <a:rPr lang="en-NZ" sz="1050" i="1" dirty="0" err="1"/>
              <a:t>river_basin</a:t>
            </a:r>
            <a:r>
              <a:rPr lang="en-NZ" sz="1050" i="1" dirty="0"/>
              <a:t>': None, 'address': None, 'street': None, 'suburb': None, 'city': 'Christchurch', 'district': None, 'region': 'Canterbury', 'country': 'New Zealand'}"</a:t>
            </a:r>
          </a:p>
        </p:txBody>
      </p:sp>
    </p:spTree>
    <p:extLst>
      <p:ext uri="{BB962C8B-B14F-4D97-AF65-F5344CB8AC3E}">
        <p14:creationId xmlns:p14="http://schemas.microsoft.com/office/powerpoint/2010/main" val="4005575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00BA9-2EA6-CB12-9EE3-D7CF7FA63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179F92F-35E4-5728-F06E-C7FB7D3DB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C13F05-04C3-3E59-9A32-2CD8F065D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334644"/>
            <a:ext cx="7882128" cy="1076914"/>
          </a:xfrm>
        </p:spPr>
        <p:txBody>
          <a:bodyPr anchor="ctr">
            <a:normAutofit/>
          </a:bodyPr>
          <a:lstStyle/>
          <a:p>
            <a:r>
              <a:rPr lang="en-NZ" sz="2000" dirty="0"/>
              <a:t>Key Takeaways &amp; Next Steps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61DE111-E347-B351-CCD0-06BCD2A8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30FA3C6-5BD9-A1A5-86E6-B26D18E7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51299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4D3F6-78BA-6874-1DFE-BB37A1B5EA59}"/>
              </a:ext>
            </a:extLst>
          </p:cNvPr>
          <p:cNvSpPr txBox="1"/>
          <p:nvPr/>
        </p:nvSpPr>
        <p:spPr>
          <a:xfrm>
            <a:off x="139959" y="1636129"/>
            <a:ext cx="542108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Python-powered ETL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Real-world application of LLMs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Prompt engineering best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Geotagging and spatial data integration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Scaling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1C182-6605-70F0-FDD8-600A58FB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44" y="1590485"/>
            <a:ext cx="2733620" cy="47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81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802</Words>
  <Application>Microsoft Office PowerPoint</Application>
  <PresentationFormat>On-screen Show (4:3)</PresentationFormat>
  <Paragraphs>119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Extracting Historical Flood Impacts From Unstructured Data Using Large Language Models</vt:lpstr>
      <vt:lpstr>Flood Impacts Datasets in New Zealand</vt:lpstr>
      <vt:lpstr>Methodology</vt:lpstr>
      <vt:lpstr>Results</vt:lpstr>
      <vt:lpstr>Key Takeaways &amp; Next Steps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Extracting Historical Flood Impacts From Unstructured Data Using Large Language Models</dc:title>
  <dc:subject/>
  <dc:creator>Vajiranath</dc:creator>
  <cp:keywords/>
  <dc:description>generated using python-pptx</dc:description>
  <cp:lastModifiedBy>Vajiranath Sudusinghe</cp:lastModifiedBy>
  <cp:revision>54</cp:revision>
  <dcterms:created xsi:type="dcterms:W3CDTF">2013-01-27T09:14:16Z</dcterms:created>
  <dcterms:modified xsi:type="dcterms:W3CDTF">2025-08-12T03:19:42Z</dcterms:modified>
  <cp:category/>
</cp:coreProperties>
</file>