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notesMasterIdLst>
    <p:notesMasterId r:id="rId12"/>
  </p:notesMasterIdLst>
  <p:handoutMasterIdLst>
    <p:handoutMasterId r:id="rId13"/>
  </p:handoutMasterIdLst>
  <p:sldIdLst>
    <p:sldId id="264" r:id="rId2"/>
    <p:sldId id="366" r:id="rId3"/>
    <p:sldId id="367" r:id="rId4"/>
    <p:sldId id="364" r:id="rId5"/>
    <p:sldId id="326" r:id="rId6"/>
    <p:sldId id="356" r:id="rId7"/>
    <p:sldId id="368" r:id="rId8"/>
    <p:sldId id="357" r:id="rId9"/>
    <p:sldId id="351" r:id="rId10"/>
    <p:sldId id="3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3727E-9F8C-4284-A78F-BBEA2EFB1AF8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1E73D-0539-40AB-B868-BC2D93EF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14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D449-5FEE-4B16-AE2A-DDE539BDFAB0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1A307-98FD-4C4F-B33B-C961A56B7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6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7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0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14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A307-98FD-4C4F-B33B-C961A56B7C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3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F628-78AF-4D41-98C9-55286E52E657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5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4C96-8DCB-4860-9632-E627C7F6A689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2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CF25-A3FD-43D6-B052-14C05D9C0DB3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5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CD18-F4E7-43FD-9994-D63705C48B1A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9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B932-836B-4C79-8023-65FF05FF8AA0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6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F41-98AC-4D40-AA53-B80561F46EF3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8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BF51-2FDE-4A6A-B638-6CB49FA030DF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2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4A279-B389-49F6-AC80-93E779A24AD0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18F5-90FA-46E5-8875-F2C0D0BB10EB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6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6585-E6DB-4954-8A25-1EB1F927D79F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6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C2F4-483A-401D-903D-A541772F6805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5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2032D-DD90-4337-A92B-C20C3B89E2C7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28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.png"/><Relationship Id="rId5" Type="http://schemas.microsoft.com/office/2007/relationships/media" Target="../media/media4.mp4"/><Relationship Id="rId10" Type="http://schemas.openxmlformats.org/officeDocument/2006/relationships/image" Target="../media/image3.png"/><Relationship Id="rId4" Type="http://schemas.openxmlformats.org/officeDocument/2006/relationships/video" Target="../media/media3.mp4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3165"/>
            <a:ext cx="12192000" cy="1771260"/>
          </a:xfrm>
        </p:spPr>
        <p:txBody>
          <a:bodyPr anchor="t">
            <a:normAutofit/>
          </a:bodyPr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Automated Landslide Mapping with Free Satellite Data in Google Earth Engine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2260" y="4752323"/>
            <a:ext cx="6386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Presenter: </a:t>
            </a:r>
            <a:r>
              <a:rPr lang="en-GB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H.S.Lasantha</a:t>
            </a: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GB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GB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Raj </a:t>
            </a:r>
            <a:r>
              <a:rPr lang="en-GB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Prasanna</a:t>
            </a:r>
            <a:r>
              <a:rPr lang="en-GB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9943" y="2534787"/>
            <a:ext cx="59897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854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3131" y="287119"/>
            <a:ext cx="5060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a landslide?	</a:t>
            </a: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262" y="1419928"/>
            <a:ext cx="4902738" cy="2757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3131" y="1174725"/>
            <a:ext cx="73823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landslide is the sudden movement of rock, soil, or debris down a slope due to gravity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often triggered by heavy rainfall or seismic activity and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cause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people and infrastructure.</a:t>
            </a:r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3132" y="3955156"/>
            <a:ext cx="7382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 mapping is an essential task that enforces disaster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reduction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efforts.</a:t>
            </a:r>
          </a:p>
          <a:p>
            <a:pPr lvl="1"/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44494" y="180466"/>
            <a:ext cx="5091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 Earth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Engine(GEE)</a:t>
            </a:r>
          </a:p>
          <a:p>
            <a:pPr lvl="2"/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aming Tomorrow's Wildfires | Feature | PNN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57" y="4790043"/>
            <a:ext cx="1902244" cy="14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764" r="18662" b="-815"/>
          <a:stretch/>
        </p:blipFill>
        <p:spPr>
          <a:xfrm>
            <a:off x="9724133" y="2852580"/>
            <a:ext cx="1456568" cy="1320014"/>
          </a:xfrm>
          <a:prstGeom prst="rect">
            <a:avLst/>
          </a:prstGeom>
        </p:spPr>
      </p:pic>
      <p:pic>
        <p:nvPicPr>
          <p:cNvPr id="1034" name="Picture 10" descr="Google Earth Engine Frequently Asked Questions - Sanbor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26" y="3855776"/>
            <a:ext cx="1613240" cy="11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4831" r="7168"/>
          <a:stretch/>
        </p:blipFill>
        <p:spPr>
          <a:xfrm>
            <a:off x="5282827" y="2743020"/>
            <a:ext cx="2232000" cy="1426683"/>
          </a:xfrm>
          <a:prstGeom prst="rect">
            <a:avLst/>
          </a:prstGeom>
        </p:spPr>
      </p:pic>
      <p:pic>
        <p:nvPicPr>
          <p:cNvPr id="12" name="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0872" r="20833"/>
          <a:stretch/>
        </p:blipFill>
        <p:spPr>
          <a:xfrm>
            <a:off x="5282827" y="4701908"/>
            <a:ext cx="1368014" cy="13200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69135" y="2387699"/>
            <a:ext cx="5091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 of natural disasters</a:t>
            </a:r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Remote sensing researches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480424" y="847129"/>
            <a:ext cx="12356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GEE?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cloud-based geospatial analysis platform that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allows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users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satellite image processing and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remote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sensing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analysis. </a:t>
            </a:r>
          </a:p>
        </p:txBody>
      </p:sp>
    </p:spTree>
    <p:extLst>
      <p:ext uri="{BB962C8B-B14F-4D97-AF65-F5344CB8AC3E}">
        <p14:creationId xmlns:p14="http://schemas.microsoft.com/office/powerpoint/2010/main" val="9077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35956" y="2374978"/>
            <a:ext cx="8581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Building Research Organization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Rely on manual mapping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not maintain an updated landslide database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Often miss remote events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5957" y="2381765"/>
            <a:ext cx="7108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Building Research Organization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213154" y="501567"/>
            <a:ext cx="7108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tropical </a:t>
            </a:r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Landslides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frequent natural hazard</a:t>
            </a:r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35420"/>
            <a:ext cx="710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Sri Lanka,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503501" y="4601649"/>
            <a:ext cx="12695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Importance of the study,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Limited research exists on using satellite data and machine learning together for detecting landslides.</a:t>
            </a:r>
            <a:endParaRPr lang="en-GB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757" y="428897"/>
            <a:ext cx="3812038" cy="435265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13154" y="1730103"/>
            <a:ext cx="7108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 events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41669" y="372070"/>
            <a:ext cx="11729773" cy="6433824"/>
            <a:chOff x="1325880" y="4550260"/>
            <a:chExt cx="11729773" cy="6433824"/>
          </a:xfrm>
        </p:grpSpPr>
        <p:grpSp>
          <p:nvGrpSpPr>
            <p:cNvPr id="21" name="Group 20"/>
            <p:cNvGrpSpPr/>
            <p:nvPr/>
          </p:nvGrpSpPr>
          <p:grpSpPr>
            <a:xfrm>
              <a:off x="1325880" y="4550260"/>
              <a:ext cx="11729773" cy="6433824"/>
              <a:chOff x="1799423" y="5147697"/>
              <a:chExt cx="11729773" cy="643382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9423" y="8511831"/>
                <a:ext cx="5501560" cy="279323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1799423" y="5147697"/>
                <a:ext cx="11729773" cy="6433824"/>
                <a:chOff x="-88135" y="319400"/>
                <a:chExt cx="11729773" cy="6433824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4480360" y="319400"/>
                  <a:ext cx="5489197" cy="3087674"/>
                  <a:chOff x="4480360" y="319400"/>
                  <a:chExt cx="5489197" cy="3087674"/>
                </a:xfrm>
              </p:grpSpPr>
              <p:pic>
                <p:nvPicPr>
                  <p:cNvPr id="5" name="Picture 8" descr="This photograph released by the Sri Lankan President's Office on May 18, 2016, shows the area where a landslide struck near Aranayake in central Sri Lanka.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80360" y="319400"/>
                    <a:ext cx="5489197" cy="30876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" name="Rectangle 9"/>
                  <p:cNvSpPr/>
                  <p:nvPr/>
                </p:nvSpPr>
                <p:spPr>
                  <a:xfrm>
                    <a:off x="4499689" y="2135282"/>
                    <a:ext cx="2785226" cy="10156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Date:17/05/2016</a:t>
                    </a:r>
                    <a:endPara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GB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Location</a:t>
                    </a:r>
                    <a:r>
                      <a:rPr lang="en-GB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 </a:t>
                    </a:r>
                    <a:r>
                      <a:rPr lang="en-GB" sz="20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Aranayake</a:t>
                    </a:r>
                    <a:endPara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GB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Death:127</a:t>
                    </a:r>
                    <a:endParaRPr lang="en-GB" sz="2000" dirty="0"/>
                  </a:p>
                </p:txBody>
              </p:sp>
            </p:grpSp>
            <p:pic>
              <p:nvPicPr>
                <p:cNvPr id="2050" name="Picture 2" descr="Ensure and protect the rights of people who survived the landslide ...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5450" y="3668096"/>
                  <a:ext cx="6136188" cy="2812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-88135" y="5429785"/>
                  <a:ext cx="2758062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Date:  26/05/2017</a:t>
                  </a:r>
                </a:p>
                <a:p>
                  <a:r>
                    <a:rPr lang="en-GB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Location: </a:t>
                  </a:r>
                  <a:r>
                    <a:rPr lang="en-GB" sz="2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Athweltota</a:t>
                  </a:r>
                  <a:endPara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GB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Death: 09</a:t>
                  </a:r>
                  <a:br>
                    <a:rPr lang="en-GB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endParaRPr lang="en-GB" sz="2000" dirty="0"/>
                </a:p>
              </p:txBody>
            </p:sp>
          </p:grpSp>
        </p:grpSp>
        <p:sp>
          <p:nvSpPr>
            <p:cNvPr id="25" name="Rectangle 24"/>
            <p:cNvSpPr/>
            <p:nvPr/>
          </p:nvSpPr>
          <p:spPr>
            <a:xfrm>
              <a:off x="9662963" y="7898956"/>
              <a:ext cx="278522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Date:29/10/2014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Location</a:t>
              </a:r>
              <a:r>
                <a:rPr lang="en-GB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Haldummulla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Death:16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Missing </a:t>
              </a:r>
              <a:r>
                <a:rPr lang="en-GB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192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09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25491"/>
            <a:ext cx="2143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434" y="699378"/>
            <a:ext cx="10953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detect landslides in the study area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freely available satellite images on Google Earth Engine,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machine learning techniques.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>
            <a:off x="0" y="1984496"/>
            <a:ext cx="1141056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lvl="1"/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 landslides using Sentinel-1 and Sentinel-2 images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integrating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learning on GEE, identify the best detection models for grids and the full area, and highlight key challenges.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-446204" y="3359925"/>
            <a:ext cx="11856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preparation (Spectral indices, Topographic data, SAR data)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6351" y="1226642"/>
            <a:ext cx="4446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160670" y="1329481"/>
            <a:ext cx="6059018" cy="4422095"/>
            <a:chOff x="5995562" y="463693"/>
            <a:chExt cx="5702631" cy="41264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562" y="463693"/>
              <a:ext cx="5702631" cy="36244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05307" y="4066906"/>
              <a:ext cx="21762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study area</a:t>
              </a:r>
              <a:endPara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-427000" y="5294200"/>
            <a:ext cx="504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 processing 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Validation of detections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458759" y="4150225"/>
            <a:ext cx="3803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60670" y="2455045"/>
            <a:ext cx="6961197" cy="3390360"/>
            <a:chOff x="4789369" y="3062772"/>
            <a:chExt cx="6961197" cy="33903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369" y="3064052"/>
              <a:ext cx="3389080" cy="33890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658" y="3062772"/>
              <a:ext cx="3398908" cy="337099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362" y="1121520"/>
            <a:ext cx="4127237" cy="40914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475542" y="1694382"/>
            <a:ext cx="7527643" cy="3793682"/>
            <a:chOff x="4720896" y="6847514"/>
            <a:chExt cx="6568101" cy="32258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309" y="6847514"/>
              <a:ext cx="3218688" cy="32186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896" y="6854685"/>
              <a:ext cx="3228182" cy="321868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12" y="1905669"/>
            <a:ext cx="4315676" cy="43291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010178" y="448701"/>
            <a:ext cx="5862222" cy="2855568"/>
            <a:chOff x="406612" y="9168964"/>
            <a:chExt cx="5862222" cy="28555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66" y="9168964"/>
              <a:ext cx="2855568" cy="28555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12" y="9168964"/>
              <a:ext cx="2858363" cy="285556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07" y="2300400"/>
            <a:ext cx="5429590" cy="34188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73844" y="651168"/>
            <a:ext cx="6246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collection and pre-processing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368559" y="652353"/>
            <a:ext cx="6246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collection and pre-processing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228386" y="26542"/>
            <a:ext cx="3573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373844" y="2858769"/>
            <a:ext cx="5058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Susceptibility modeling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373571" y="2856172"/>
            <a:ext cx="5058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US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Susceptibility modeling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284146" y="4716175"/>
            <a:ext cx="4551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 detections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285204" y="4717256"/>
            <a:ext cx="4551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 detections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499596" y="2000790"/>
            <a:ext cx="4446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Satellite images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488150" y="1614875"/>
            <a:ext cx="4446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Historical events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460716" y="3743825"/>
            <a:ext cx="4581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251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1" grpId="0"/>
      <p:bldP spid="27" grpId="0"/>
      <p:bldP spid="30" grpId="0"/>
      <p:bldP spid="21" grpId="0"/>
      <p:bldP spid="21" grpId="1"/>
      <p:bldP spid="22" grpId="0"/>
      <p:bldP spid="25" grpId="0"/>
      <p:bldP spid="25" grpId="1"/>
      <p:bldP spid="25" grpId="2"/>
      <p:bldP spid="25" grpId="3"/>
      <p:bldP spid="26" grpId="0"/>
      <p:bldP spid="26" grpId="1"/>
      <p:bldP spid="26" grpId="2"/>
      <p:bldP spid="28" grpId="0"/>
      <p:bldP spid="28" grpId="1"/>
      <p:bldP spid="28" grpId="2"/>
      <p:bldP spid="29" grpId="0"/>
      <p:bldP spid="29" grpId="1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642791"/>
            <a:ext cx="11884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whole-area approach provided an efficient solution, individual grid models showed slightly higher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and practical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050714" y="-39943"/>
            <a:ext cx="1782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latin typeface="Times New Roman" panose="02020603050405020304" pitchFamily="18" charset="0"/>
              </a:rPr>
              <a:t>Results</a:t>
            </a:r>
            <a:endParaRPr lang="en-GB" sz="4000" dirty="0"/>
          </a:p>
        </p:txBody>
      </p:sp>
      <p:sp>
        <p:nvSpPr>
          <p:cNvPr id="2" name="Rectangle 1"/>
          <p:cNvSpPr/>
          <p:nvPr/>
        </p:nvSpPr>
        <p:spPr>
          <a:xfrm>
            <a:off x="341669" y="516969"/>
            <a:ext cx="589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</a:rPr>
              <a:t>Landslide detection of the area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22" y="1665565"/>
            <a:ext cx="3067548" cy="40172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7" y="1669143"/>
            <a:ext cx="3030983" cy="40172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90312" y="1145923"/>
            <a:ext cx="589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Times New Roman" panose="02020603050405020304" pitchFamily="18" charset="0"/>
              </a:rPr>
              <a:t>Individual </a:t>
            </a:r>
            <a:r>
              <a:rPr lang="en-GB" sz="2800" dirty="0">
                <a:latin typeface="Times New Roman" panose="02020603050405020304" pitchFamily="18" charset="0"/>
              </a:rPr>
              <a:t>grid-based </a:t>
            </a:r>
            <a:r>
              <a:rPr lang="en-GB" sz="2800" dirty="0" smtClean="0">
                <a:latin typeface="Times New Roman" panose="02020603050405020304" pitchFamily="18" charset="0"/>
              </a:rPr>
              <a:t>analysis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37921" y="1142345"/>
            <a:ext cx="589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GB" sz="2800" dirty="0" smtClean="0">
                <a:latin typeface="Times New Roman" panose="02020603050405020304" pitchFamily="18" charset="0"/>
              </a:rPr>
              <a:t>Whole-area analysis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21786" y="4588339"/>
            <a:ext cx="12053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</a:rPr>
              <a:t>Both approaches achieved optimum </a:t>
            </a:r>
            <a:r>
              <a:rPr lang="en-GB" sz="2800" dirty="0">
                <a:latin typeface="Times New Roman" panose="02020603050405020304" pitchFamily="18" charset="0"/>
              </a:rPr>
              <a:t>detections </a:t>
            </a:r>
            <a:r>
              <a:rPr lang="en-GB" sz="2800" dirty="0" smtClean="0">
                <a:latin typeface="Times New Roman" panose="02020603050405020304" pitchFamily="18" charset="0"/>
              </a:rPr>
              <a:t>after </a:t>
            </a:r>
            <a:r>
              <a:rPr lang="en-GB" sz="2800" dirty="0">
                <a:latin typeface="Times New Roman" panose="02020603050405020304" pitchFamily="18" charset="0"/>
              </a:rPr>
              <a:t>adding topographic </a:t>
            </a:r>
            <a:r>
              <a:rPr lang="en-GB" sz="2800" dirty="0" smtClean="0">
                <a:latin typeface="Times New Roman" panose="02020603050405020304" pitchFamily="18" charset="0"/>
              </a:rPr>
              <a:t>features to the modelling process.</a:t>
            </a:r>
            <a:endParaRPr lang="en-GB" sz="2800" dirty="0">
              <a:latin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90313" y="1148974"/>
            <a:ext cx="589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Individual </a:t>
            </a:r>
            <a:r>
              <a:rPr lang="en-GB" sz="2800" dirty="0">
                <a:solidFill>
                  <a:schemeClr val="bg2"/>
                </a:solidFill>
                <a:latin typeface="Times New Roman" panose="02020603050405020304" pitchFamily="18" charset="0"/>
              </a:rPr>
              <a:t>grid-based </a:t>
            </a:r>
            <a:r>
              <a:rPr lang="en-GB" sz="2800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analysis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91687" y="1148649"/>
            <a:ext cx="7795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0" lvl="7" indent="-514350">
              <a:buFont typeface="+mj-lt"/>
              <a:buAutoNum type="arabicPeriod" startAt="2"/>
            </a:pPr>
            <a:r>
              <a:rPr lang="en-GB" sz="2800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Whole-area analysis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4770" y="1774877"/>
            <a:ext cx="7072627" cy="2813462"/>
            <a:chOff x="5573236" y="1447087"/>
            <a:chExt cx="7072627" cy="2813462"/>
          </a:xfrm>
        </p:grpSpPr>
        <p:grpSp>
          <p:nvGrpSpPr>
            <p:cNvPr id="16" name="Group 15"/>
            <p:cNvGrpSpPr/>
            <p:nvPr/>
          </p:nvGrpSpPr>
          <p:grpSpPr>
            <a:xfrm>
              <a:off x="5573236" y="1447597"/>
              <a:ext cx="7072627" cy="2812952"/>
              <a:chOff x="127551" y="1364753"/>
              <a:chExt cx="9806763" cy="365618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5" t="11293" r="13608" b="5689"/>
              <a:stretch/>
            </p:blipFill>
            <p:spPr bwMode="auto">
              <a:xfrm>
                <a:off x="5976355" y="1364753"/>
                <a:ext cx="3046889" cy="252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8" t="10187" r="13613" b="4331"/>
              <a:stretch/>
            </p:blipFill>
            <p:spPr bwMode="auto">
              <a:xfrm>
                <a:off x="127551" y="1364753"/>
                <a:ext cx="3018218" cy="251999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83" t="10297" r="12848" b="4681"/>
              <a:stretch/>
            </p:blipFill>
            <p:spPr bwMode="auto">
              <a:xfrm>
                <a:off x="2921250" y="1364753"/>
                <a:ext cx="3055106" cy="252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Picture 12"/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05" t="51277" r="12947" b="21229"/>
              <a:stretch/>
            </p:blipFill>
            <p:spPr bwMode="auto">
              <a:xfrm>
                <a:off x="1938936" y="4160006"/>
                <a:ext cx="921916" cy="76176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892457" y="4060843"/>
                <a:ext cx="6041857" cy="960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M1:</a:t>
                </a:r>
                <a:r>
                  <a:rPr lang="en-GB" sz="1050" dirty="0" smtClean="0"/>
                  <a:t> 	</a:t>
                </a:r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contains </a:t>
                </a:r>
                <a:r>
                  <a:rPr lang="en-GB" sz="10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spectral_index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differences </a:t>
                </a:r>
                <a:endParaRPr lang="en-GB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M2</a:t>
                </a:r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	included 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spectral distance and spectral angle</a:t>
                </a:r>
                <a:endParaRPr lang="en-GB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M3</a:t>
                </a:r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	incorporated 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topographic attributes</a:t>
                </a:r>
                <a:endParaRPr lang="en-GB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M4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combined 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previous datasets with </a:t>
                </a:r>
                <a:r>
                  <a:rPr lang="en-GB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SAR </a:t>
                </a:r>
                <a:r>
                  <a:rPr lang="en-GB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 ratio bands</a:t>
                </a: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6942667" y="1531756"/>
              <a:ext cx="158044" cy="1033419"/>
            </a:xfrm>
            <a:prstGeom prst="ellipse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969023" y="1447087"/>
              <a:ext cx="158044" cy="1033419"/>
            </a:xfrm>
            <a:prstGeom prst="ellipse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11164712" y="1661578"/>
              <a:ext cx="158044" cy="1033419"/>
            </a:xfrm>
            <a:prstGeom prst="ellipse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72273" y="1774877"/>
            <a:ext cx="2640971" cy="1939319"/>
            <a:chOff x="7736936" y="3424402"/>
            <a:chExt cx="2322500" cy="17723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2" t="9630" r="13355" b="4666"/>
            <a:stretch/>
          </p:blipFill>
          <p:spPr bwMode="auto">
            <a:xfrm>
              <a:off x="7736936" y="3424402"/>
              <a:ext cx="2322500" cy="17723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9178035" y="3468216"/>
              <a:ext cx="158044" cy="1033419"/>
            </a:xfrm>
            <a:prstGeom prst="ellipse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714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2" grpId="1"/>
      <p:bldP spid="22" grpId="5"/>
      <p:bldP spid="24" grpId="1"/>
      <p:bldP spid="24" grpId="2"/>
      <p:bldP spid="24" grpId="5"/>
      <p:bldP spid="25" grpId="2"/>
      <p:bldP spid="18" grpId="0"/>
      <p:bldP spid="18" grpId="4"/>
      <p:bldP spid="23" grpId="0"/>
      <p:bldP spid="2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91740" y="187754"/>
            <a:ext cx="8657811" cy="6085272"/>
            <a:chOff x="5025848" y="247605"/>
            <a:chExt cx="9453332" cy="6879459"/>
          </a:xfrm>
        </p:grpSpPr>
        <p:grpSp>
          <p:nvGrpSpPr>
            <p:cNvPr id="22" name="Group 21"/>
            <p:cNvGrpSpPr/>
            <p:nvPr/>
          </p:nvGrpSpPr>
          <p:grpSpPr>
            <a:xfrm>
              <a:off x="5025848" y="355365"/>
              <a:ext cx="7386080" cy="6771699"/>
              <a:chOff x="4937473" y="205520"/>
              <a:chExt cx="7386080" cy="677169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7473" y="205520"/>
                <a:ext cx="7386080" cy="6771699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823551" y="840935"/>
                <a:ext cx="1295400" cy="60845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631450" y="891034"/>
                <a:ext cx="775459" cy="56690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0725267" y="2445902"/>
                <a:ext cx="579797" cy="59400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548805" y="948014"/>
                <a:ext cx="981075" cy="54292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301251" y="247605"/>
              <a:ext cx="91779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Pixel-based landslide susceptibility </a:t>
              </a: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modelling and landslide detections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66035" y="440244"/>
            <a:ext cx="5134739" cy="3172777"/>
            <a:chOff x="-16716" y="1526847"/>
            <a:chExt cx="5134739" cy="3172777"/>
          </a:xfrm>
        </p:grpSpPr>
        <p:grpSp>
          <p:nvGrpSpPr>
            <p:cNvPr id="7" name="Group 6"/>
            <p:cNvGrpSpPr/>
            <p:nvPr/>
          </p:nvGrpSpPr>
          <p:grpSpPr>
            <a:xfrm>
              <a:off x="40917" y="1896179"/>
              <a:ext cx="4732697" cy="2803445"/>
              <a:chOff x="91499" y="1241608"/>
              <a:chExt cx="4732697" cy="28034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99" y="1241608"/>
                <a:ext cx="4732697" cy="2803445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 rot="18721944">
                <a:off x="1681315" y="3110576"/>
                <a:ext cx="393291" cy="2064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18721944">
                <a:off x="3119083" y="3110575"/>
                <a:ext cx="393291" cy="2064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-16716" y="1526847"/>
              <a:ext cx="5134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Times New Roman" panose="02020603050405020304" pitchFamily="18" charset="0"/>
                </a:rPr>
                <a:t>Importance of parameters </a:t>
              </a:r>
              <a:r>
                <a:rPr lang="en-GB" dirty="0">
                  <a:latin typeface="Times New Roman" panose="02020603050405020304" pitchFamily="18" charset="0"/>
                </a:rPr>
                <a:t>in ML-based classification</a:t>
              </a:r>
              <a:endParaRPr lang="en-GB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-308316" y="1634779"/>
            <a:ext cx="5766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 importance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602909" y="686852"/>
            <a:ext cx="6089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optimal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models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detected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95% of historical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events.</a:t>
            </a:r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58" y="3259071"/>
            <a:ext cx="74435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</a:rPr>
              <a:t>Challenges of the </a:t>
            </a:r>
            <a:r>
              <a:rPr lang="en-GB" sz="2800" dirty="0" smtClean="0">
                <a:latin typeface="Times New Roman" panose="02020603050405020304" pitchFamily="18" charset="0"/>
              </a:rPr>
              <a:t>study</a:t>
            </a:r>
          </a:p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Score+ algorithm in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median composites images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550865" y="2089542"/>
            <a:ext cx="5766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Slope 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differential_bare_soil_index 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6681" y="5655036"/>
            <a:ext cx="7443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Land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use/land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 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object-based image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analysis(OBIA)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280697" y="173697"/>
            <a:ext cx="6089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 detection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308316" y="1641911"/>
            <a:ext cx="5766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 importance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280696" y="198856"/>
            <a:ext cx="6089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Landslide detection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2613" y="3708384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Contamination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8775" y="3708384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Contamination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558" y="5170273"/>
            <a:ext cx="7443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False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Positives in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Lands</a:t>
            </a:r>
          </a:p>
        </p:txBody>
      </p:sp>
    </p:spTree>
    <p:extLst>
      <p:ext uri="{BB962C8B-B14F-4D97-AF65-F5344CB8AC3E}">
        <p14:creationId xmlns:p14="http://schemas.microsoft.com/office/powerpoint/2010/main" val="375073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9" grpId="0"/>
      <p:bldP spid="31" grpId="0"/>
      <p:bldP spid="32" grpId="0"/>
      <p:bldP spid="36" grpId="2"/>
      <p:bldP spid="37" grpId="0"/>
      <p:bldP spid="40" grpId="0"/>
      <p:bldP spid="40" grpId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16726"/>
            <a:ext cx="683339" cy="365125"/>
          </a:xfrm>
          <a:solidFill>
            <a:srgbClr val="00B050"/>
          </a:solidFill>
        </p:spPr>
        <p:txBody>
          <a:bodyPr anchor="ctr" anchorCtr="1"/>
          <a:lstStyle/>
          <a:p>
            <a:fld id="{D57F1E4F-1CFF-5643-939E-217C01CDF565}" type="slidenum">
              <a:rPr lang="en-US" sz="1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669" y="18094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latin typeface="Times New Roman" panose="02020603050405020304" pitchFamily="18" charset="0"/>
              </a:rPr>
              <a:t>Conclusions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0" y="701364"/>
            <a:ext cx="120339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Landslides can be accurately detected using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 satellite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imagery and machine learning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 on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 Engine (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Sri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Lanka, and this approach is also applicable to resource-limited regions worldwide.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Grid-based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slightly higher accuracy, while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whole-area models were more efficient and scalable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Slope and Differential Bare Soil Index (DBSI) were the most influential factors in machine learning-based satellite image classification for landslide detection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 and false detection in agricultural areas were key challenges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manuscript containing these findings has been submitted to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Journal of Earth System Science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currently under peer review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22132</TotalTime>
  <Words>521</Words>
  <Application>Microsoft Office PowerPoint</Application>
  <PresentationFormat>Widescreen</PresentationFormat>
  <Paragraphs>109</Paragraphs>
  <Slides>10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Automated Landslide Mapping with Free Satellite Data in Google Earth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sameera lasantha</dc:creator>
  <cp:lastModifiedBy>Sameera Lasantha</cp:lastModifiedBy>
  <cp:revision>328</cp:revision>
  <dcterms:created xsi:type="dcterms:W3CDTF">2020-08-17T07:03:45Z</dcterms:created>
  <dcterms:modified xsi:type="dcterms:W3CDTF">2025-07-31T00:32:08Z</dcterms:modified>
</cp:coreProperties>
</file>