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m4a" ContentType="audio/mp4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256" r:id="rId3"/>
    <p:sldId id="285" r:id="rId5"/>
    <p:sldId id="286" r:id="rId6"/>
    <p:sldId id="287" r:id="rId7"/>
    <p:sldId id="271" r:id="rId8"/>
    <p:sldId id="279" r:id="rId9"/>
    <p:sldId id="257" r:id="rId10"/>
    <p:sldId id="275" r:id="rId11"/>
    <p:sldId id="28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56"/>
            <p14:sldId id="285"/>
            <p14:sldId id="286"/>
            <p14:sldId id="287"/>
          </p14:sldIdLst>
        </p14:section>
        <p14:section name="Design, Morph, Annotate, Work Together, Tell Me" id="{B9B51309-D148-4332-87C2-07BE32FBCA3B}">
          <p14:sldIdLst>
            <p14:sldId id="271"/>
            <p14:sldId id="279"/>
            <p14:sldId id="257"/>
          </p14:sldIdLst>
        </p14:section>
        <p14:section name="Untitled Section" id="{6EB45602-A76E-43E8-BDDA-34EFDF75BCB9}">
          <p14:sldIdLst>
            <p14:sldId id="275"/>
            <p14:sldId id="288"/>
            <p14:sldId id="289"/>
          </p14:sldIdLst>
        </p14:section>
        <p14:section name="Learn More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62F"/>
    <a:srgbClr val="D24726"/>
    <a:srgbClr val="404040"/>
    <a:srgbClr val="FF9B45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41" autoAdjust="0"/>
  </p:normalViewPr>
  <p:slideViewPr>
    <p:cSldViewPr snapToGrid="0" showGuides="1">
      <p:cViewPr varScale="1">
        <p:scale>
          <a:sx n="104" d="100"/>
          <a:sy n="104" d="100"/>
        </p:scale>
        <p:origin x="87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20" Type="http://schemas.openxmlformats.org/officeDocument/2006/relationships/customXml" Target="../customXml/item2.xml"/><Relationship Id="rId2" Type="http://schemas.openxmlformats.org/officeDocument/2006/relationships/theme" Target="theme/theme1.xml"/><Relationship Id="rId19" Type="http://schemas.openxmlformats.org/officeDocument/2006/relationships/customXml" Target="../customXml/item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  <a:endParaRPr lang="en-US"/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  <a:endParaRPr lang="en-US"/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  <a:endParaRPr lang="en-US"/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  <a:endParaRPr lang="en-US"/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  <a:endParaRPr lang="en-US"/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  <a:endParaRPr lang="en-US"/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  <a:endParaRPr lang="en-US"/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  <a:endParaRPr lang="en-US"/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audio" Target="../media/media10.m4a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6.m4a"/><Relationship Id="rId2" Type="http://schemas.openxmlformats.org/officeDocument/2006/relationships/audio" Target="../media/media6.m4a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media" Target="../media/media7.m4a"/><Relationship Id="rId3" Type="http://schemas.openxmlformats.org/officeDocument/2006/relationships/audio" Target="../media/media7.m4a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10515600" cy="2387600"/>
          </a:xfrm>
        </p:spPr>
        <p:txBody>
          <a:bodyPr anchor="ctr" anchorCtr="0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Image Processing Part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55620" y="2933105"/>
            <a:ext cx="9582736" cy="1137793"/>
          </a:xfrm>
        </p:spPr>
        <p:txBody>
          <a:bodyPr>
            <a:noAutofit/>
          </a:bodyPr>
          <a:lstStyle/>
          <a:p>
            <a:pPr algn="just"/>
            <a:r>
              <a:rPr lang="en-GB" sz="2400" b="1" dirty="0"/>
              <a:t>Using citizen science data as an approach to make low-cost and safe monitoring programmes in landslide zones: Cape Kidnappers and Taranaki North Cliffs case studies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PowerPoint program ico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invGray">
          <a:xfrm>
            <a:off x="670216" y="5193062"/>
            <a:ext cx="822960" cy="82296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8"/>
    </mc:Choice>
    <mc:Fallback>
      <p:transition spd="slow" advTm="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Conclusion and Thanks</a:t>
            </a:r>
            <a:endParaRPr lang="en-NZ" b="1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sz="quarter" idx="10"/>
          </p:nvPr>
        </p:nvSpPr>
        <p:spPr bwMode="auto">
          <a:xfrm>
            <a:off x="658366" y="1372994"/>
            <a:ext cx="11106913" cy="514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Method accurately detected cliff changes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Alignments and filters improved detection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Special thanks to 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Prof. Raj Prasanna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for giving me the opportunity to contribute to this research project.</a:t>
            </a:r>
            <a:endParaRPr lang="en-US" alt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Sincere appreciation to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Mr. Alfredo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(PhD student) for providing the project details and access to the images database.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54"/>
    </mc:Choice>
    <mc:Fallback>
      <p:transition spd="slow" advTm="4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7" y="448056"/>
            <a:ext cx="6877119" cy="640080"/>
          </a:xfrm>
        </p:spPr>
        <p:txBody>
          <a:bodyPr>
            <a:normAutofit/>
          </a:bodyPr>
          <a:lstStyle/>
          <a:p>
            <a:r>
              <a:rPr lang="en-GB" sz="3200" b="1" dirty="0"/>
              <a:t>Introduction</a:t>
            </a:r>
            <a:endParaRPr lang="en-NZ" sz="32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0"/>
          </p:nvPr>
        </p:nvPicPr>
        <p:blipFill>
          <a:blip r:embed="rId1"/>
          <a:stretch>
            <a:fillRect/>
          </a:stretch>
        </p:blipFill>
        <p:spPr>
          <a:xfrm>
            <a:off x="899668" y="1569720"/>
            <a:ext cx="1258824" cy="161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569720"/>
            <a:ext cx="62636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2000" b="1" dirty="0"/>
              <a:t>Name</a:t>
            </a:r>
            <a:r>
              <a:rPr lang="en-GB" sz="2000" dirty="0"/>
              <a:t>: Dilhani </a:t>
            </a:r>
            <a:r>
              <a:rPr lang="en-GB" sz="2000" dirty="0" err="1"/>
              <a:t>Dodangoda</a:t>
            </a:r>
            <a:endParaRPr lang="en-GB" sz="2000" dirty="0"/>
          </a:p>
          <a:p>
            <a:endParaRPr lang="en-GB" sz="2000" dirty="0"/>
          </a:p>
          <a:p>
            <a:r>
              <a:rPr lang="en-GB" sz="2000" b="1" dirty="0"/>
              <a:t>Qualification</a:t>
            </a:r>
            <a:r>
              <a:rPr lang="en-GB" sz="2000" dirty="0"/>
              <a:t>: Master of Philosophy Engineering</a:t>
            </a:r>
            <a:endParaRPr lang="en-GB" sz="2000" dirty="0"/>
          </a:p>
          <a:p>
            <a:endParaRPr lang="en-GB" sz="2000" dirty="0"/>
          </a:p>
          <a:p>
            <a:r>
              <a:rPr lang="en-GB" sz="2000" b="1" dirty="0"/>
              <a:t>Institute</a:t>
            </a:r>
            <a:r>
              <a:rPr lang="en-GB" sz="2000" dirty="0"/>
              <a:t>: Auckland University of Technology (AUT)</a:t>
            </a:r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NZ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91"/>
    </mc:Choice>
    <mc:Fallback>
      <p:transition spd="slow" advTm="2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Project Background</a:t>
            </a:r>
            <a:endParaRPr lang="en-NZ" sz="3200" b="1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sz="quarter" idx="10"/>
          </p:nvPr>
        </p:nvSpPr>
        <p:spPr bwMode="auto">
          <a:xfrm>
            <a:off x="521207" y="1592498"/>
            <a:ext cx="10341864" cy="293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Coastal cliffs are vulnerable to erosion and landslides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Monitoring is important for safety and environmental management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Traditional methods are time-consuming and costly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Image processing offers a faster, low-cost alternative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68"/>
    </mc:Choice>
    <mc:Fallback>
      <p:transition spd="slow" advTm="4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Aim and Objectives</a:t>
            </a:r>
            <a:endParaRPr lang="en-NZ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11180064" cy="497433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8000" b="1" dirty="0"/>
              <a:t>Aim:</a:t>
            </a:r>
            <a:r>
              <a:rPr lang="en-GB" sz="8000" dirty="0"/>
              <a:t> </a:t>
            </a:r>
            <a:r>
              <a:rPr lang="en-GB" sz="9600" dirty="0"/>
              <a:t>Detect changes in cliff areas caused by landslides using image processing</a:t>
            </a:r>
            <a:br>
              <a:rPr lang="en-GB" sz="8000" dirty="0"/>
            </a:br>
            <a:endParaRPr lang="en-GB" sz="8000" dirty="0"/>
          </a:p>
          <a:p>
            <a:pPr>
              <a:lnSpc>
                <a:spcPct val="120000"/>
              </a:lnSpc>
            </a:pPr>
            <a:r>
              <a:rPr lang="en-GB" sz="9600" b="1" dirty="0"/>
              <a:t>Objectives:</a:t>
            </a:r>
            <a:endParaRPr lang="en-GB" sz="9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9600" dirty="0"/>
              <a:t>Preprocess and standardize images</a:t>
            </a:r>
            <a:endParaRPr lang="en-GB" sz="9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9600" dirty="0"/>
              <a:t>Align and compare before/after images</a:t>
            </a:r>
            <a:endParaRPr lang="en-GB" sz="9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9600" dirty="0"/>
              <a:t>Apply noise reduction</a:t>
            </a:r>
            <a:endParaRPr lang="en-GB" sz="9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9600" dirty="0"/>
              <a:t>Focus on cliff area using ROI</a:t>
            </a:r>
            <a:endParaRPr lang="en-GB" sz="9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9600" dirty="0"/>
              <a:t>Detect and highlight significant changes</a:t>
            </a:r>
            <a:endParaRPr lang="en-GB" sz="9600" dirty="0"/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2206" y="1945812"/>
            <a:ext cx="4937354" cy="466834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2"/>
    </mc:Choice>
    <mc:Fallback>
      <p:transition spd="slow" advTm="3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8561833" cy="640080"/>
          </a:xfrm>
        </p:spPr>
        <p:txBody>
          <a:bodyPr>
            <a:no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Image Preprocessing and Greyscale Conversion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/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Load before and after images (PNG format).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Resize to 1000 x 1000 pixels using down sampling.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Convert images to grayscale.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6918" y="1361362"/>
            <a:ext cx="4150202" cy="5274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305"/>
    </mc:Choice>
    <mc:Fallback>
      <p:transition advTm="3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en-NZ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lignment and Filtering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Content Placeholder 17"/>
          <p:cNvSpPr txBox="1"/>
          <p:nvPr/>
        </p:nvSpPr>
        <p:spPr>
          <a:xfrm>
            <a:off x="1019567" y="1588735"/>
            <a:ext cx="4585731" cy="4377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019567" y="1844040"/>
            <a:ext cx="54117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Align images using feature matching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Visual alignment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Apply Gaussian filter for noise reduction</a:t>
            </a:r>
            <a:endParaRPr lang="en-NZ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8149" y="1305732"/>
            <a:ext cx="6087593" cy="51042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925"/>
    </mc:Choice>
    <mc:Fallback>
      <p:transition advTm="2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Define Region of Interest (ROI)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5196286" cy="4706574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00000"/>
              </a:lnSpc>
              <a:spcAft>
                <a:spcPts val="2000"/>
              </a:spcAft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ROI Manually: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Manual ROI selection involves interactively drawing a polygon over the cliff area in MATLAB. 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Content Placeholder 17"/>
          <p:cNvSpPr txBox="1"/>
          <p:nvPr/>
        </p:nvSpPr>
        <p:spPr>
          <a:xfrm>
            <a:off x="6456220" y="1435608"/>
            <a:ext cx="5393711" cy="486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2000"/>
              </a:spcAft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ROI Automatically: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Automatic ROI selection defines a fixed rectangular region using known pixel coordinates corresponding to the cliff area. 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spcAft>
                <a:spcPts val="2000"/>
              </a:spcAft>
              <a:buNone/>
            </a:pPr>
            <a:endParaRPr lang="en-US" sz="10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091" y="2519877"/>
            <a:ext cx="4983096" cy="4028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814" y="2270495"/>
            <a:ext cx="5120550" cy="42780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375"/>
    </mc:Choice>
    <mc:Fallback>
      <p:transition advTm="3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Final Output – Detected Changes 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/>
          <p:nvPr/>
        </p:nvSpPr>
        <p:spPr>
          <a:xfrm>
            <a:off x="541609" y="1472290"/>
            <a:ext cx="5110161" cy="4937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Display difference image with red outlines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Change detection done inside   ROI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Thresholding used to filter minor changes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1269897"/>
            <a:ext cx="5630591" cy="50909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242"/>
    </mc:Choice>
    <mc:Fallback>
      <p:transition advTm="2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Limitations and Future Work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5708904" cy="4974336"/>
          </a:xfrm>
        </p:spPr>
        <p:txBody>
          <a:bodyPr>
            <a:normAutofit/>
          </a:bodyPr>
          <a:lstStyle/>
          <a:p>
            <a:r>
              <a:rPr lang="en-GB" sz="2200" b="1" dirty="0"/>
              <a:t>Limitations:</a:t>
            </a:r>
            <a:endParaRPr lang="en-GB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dirty="0"/>
              <a:t>Manual ROI is time-consuming</a:t>
            </a:r>
            <a:endParaRPr lang="en-GB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dirty="0"/>
              <a:t>Lighting differences may affect accuracy</a:t>
            </a:r>
            <a:br>
              <a:rPr lang="en-GB" sz="2000" dirty="0"/>
            </a:br>
            <a:endParaRPr lang="en-GB" sz="2000" dirty="0"/>
          </a:p>
          <a:p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6644640" y="1569720"/>
            <a:ext cx="495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Future Improvements:</a:t>
            </a:r>
            <a:endParaRPr lang="en-GB" sz="2000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200" dirty="0"/>
              <a:t>Automate ROI selection with machine learning</a:t>
            </a:r>
            <a:endParaRPr lang="en-GB" sz="2200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200" dirty="0"/>
              <a:t>Use multispectral or 3D data for deeper analysis</a:t>
            </a:r>
            <a:endParaRPr lang="en-GB" sz="2200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200" dirty="0"/>
              <a:t>Batch process multiple image sets</a:t>
            </a:r>
            <a:endParaRPr lang="en-GB" sz="2200" dirty="0"/>
          </a:p>
          <a:p>
            <a:endParaRPr lang="en-NZ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47"/>
    </mc:Choice>
    <mc:Fallback>
      <p:transition spd="slow" advTm="29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63EE24-83AF-4B4D-B45B-11D1ECD4364A}">
  <ds:schemaRefs/>
</ds:datastoreItem>
</file>

<file path=customXml/itemProps2.xml><?xml version="1.0" encoding="utf-8"?>
<ds:datastoreItem xmlns:ds="http://schemas.openxmlformats.org/officeDocument/2006/customXml" ds:itemID="{5A3EE4EA-81C0-48D0-BEBD-A2EFD6B38B42}">
  <ds:schemaRefs/>
</ds:datastoreItem>
</file>

<file path=customXml/itemProps3.xml><?xml version="1.0" encoding="utf-8"?>
<ds:datastoreItem xmlns:ds="http://schemas.openxmlformats.org/officeDocument/2006/customXml" ds:itemID="{B2FC9C26-AD58-4393-99DE-F67958CF6A2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{CEAE8A35-6D22-4CA3-8BAF-F3305196673E}tf10001108_win32</Template>
  <TotalTime>0</TotalTime>
  <Words>2120</Words>
  <Application>WPS Presentation</Application>
  <PresentationFormat>Widescreen</PresentationFormat>
  <Paragraphs>94</Paragraphs>
  <Slides>10</Slides>
  <Notes>1</Notes>
  <HiddenSlides>0</HiddenSlides>
  <MMClips>10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SimSun</vt:lpstr>
      <vt:lpstr>Wingdings</vt:lpstr>
      <vt:lpstr>Segoe UI Light</vt:lpstr>
      <vt:lpstr>Segoe UI</vt:lpstr>
      <vt:lpstr>Microsoft YaHei</vt:lpstr>
      <vt:lpstr>Arial Unicode MS</vt:lpstr>
      <vt:lpstr>Calibri</vt:lpstr>
      <vt:lpstr>Custom</vt:lpstr>
      <vt:lpstr>Image Processing Part </vt:lpstr>
      <vt:lpstr>Introduction</vt:lpstr>
      <vt:lpstr>Project Background</vt:lpstr>
      <vt:lpstr>Aim and Objectives</vt:lpstr>
      <vt:lpstr>Image Preprocessing and Greyscale Conversion</vt:lpstr>
      <vt:lpstr>Alignment and Filtering</vt:lpstr>
      <vt:lpstr>Define Region of Interest (ROI)</vt:lpstr>
      <vt:lpstr>Final Output – Detected Changes </vt:lpstr>
      <vt:lpstr>Limitations and Future Work</vt:lpstr>
      <vt:lpstr>Conclusion and 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Dilhani Thakshila</dc:creator>
  <cp:lastModifiedBy>admin</cp:lastModifiedBy>
  <cp:revision>38</cp:revision>
  <dcterms:created xsi:type="dcterms:W3CDTF">2025-07-08T23:34:00Z</dcterms:created>
  <dcterms:modified xsi:type="dcterms:W3CDTF">2025-08-20T09:55:28Z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E3EAEA47B203443792DF2422AA20CA18_13</vt:lpwstr>
  </property>
  <property fmtid="{D5CDD505-2E9C-101B-9397-08002B2CF9AE}" pid="4" name="KSOProductBuildVer">
    <vt:lpwstr>2057-12.2.0.21931</vt:lpwstr>
  </property>
</Properties>
</file>